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3" r:id="rId7"/>
    <p:sldId id="265" r:id="rId8"/>
    <p:sldId id="267" r:id="rId9"/>
    <p:sldId id="268" r:id="rId10"/>
    <p:sldId id="270" r:id="rId11"/>
  </p:sldIdLst>
  <p:sldSz cx="9144000" cy="5143500"/>
  <p:notesSz cx="9144000" cy="51435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5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0F0F0">
              <a:alpha val="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859011" y="4594859"/>
            <a:ext cx="285115" cy="391795"/>
          </a:xfrm>
          <a:custGeom>
            <a:avLst/>
            <a:gdLst/>
            <a:ahLst/>
            <a:cxnLst/>
            <a:rect l="l" t="t" r="r" b="b"/>
            <a:pathLst>
              <a:path w="285115" h="391795">
                <a:moveTo>
                  <a:pt x="284988" y="0"/>
                </a:moveTo>
                <a:lnTo>
                  <a:pt x="0" y="195071"/>
                </a:lnTo>
                <a:lnTo>
                  <a:pt x="284988" y="391667"/>
                </a:lnTo>
                <a:lnTo>
                  <a:pt x="284988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859011" y="4681728"/>
            <a:ext cx="285115" cy="391795"/>
          </a:xfrm>
          <a:custGeom>
            <a:avLst/>
            <a:gdLst/>
            <a:ahLst/>
            <a:cxnLst/>
            <a:rect l="l" t="t" r="r" b="b"/>
            <a:pathLst>
              <a:path w="285115" h="391795">
                <a:moveTo>
                  <a:pt x="284988" y="0"/>
                </a:moveTo>
                <a:lnTo>
                  <a:pt x="0" y="196596"/>
                </a:lnTo>
                <a:lnTo>
                  <a:pt x="284988" y="391668"/>
                </a:lnTo>
                <a:lnTo>
                  <a:pt x="284988" y="0"/>
                </a:lnTo>
                <a:close/>
              </a:path>
            </a:pathLst>
          </a:custGeom>
          <a:solidFill>
            <a:srgbClr val="7D7D7D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20395"/>
            <a:ext cx="287020" cy="391795"/>
          </a:xfrm>
          <a:custGeom>
            <a:avLst/>
            <a:gdLst/>
            <a:ahLst/>
            <a:cxnLst/>
            <a:rect l="l" t="t" r="r" b="b"/>
            <a:pathLst>
              <a:path w="287020" h="391795">
                <a:moveTo>
                  <a:pt x="0" y="0"/>
                </a:moveTo>
                <a:lnTo>
                  <a:pt x="0" y="391667"/>
                </a:lnTo>
                <a:lnTo>
                  <a:pt x="286512" y="196595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208788"/>
            <a:ext cx="287020" cy="391795"/>
          </a:xfrm>
          <a:custGeom>
            <a:avLst/>
            <a:gdLst/>
            <a:ahLst/>
            <a:cxnLst/>
            <a:rect l="l" t="t" r="r" b="b"/>
            <a:pathLst>
              <a:path w="287020" h="391795">
                <a:moveTo>
                  <a:pt x="0" y="0"/>
                </a:moveTo>
                <a:lnTo>
                  <a:pt x="0" y="391667"/>
                </a:lnTo>
                <a:lnTo>
                  <a:pt x="286512" y="195072"/>
                </a:lnTo>
                <a:lnTo>
                  <a:pt x="0" y="0"/>
                </a:lnTo>
                <a:close/>
              </a:path>
            </a:pathLst>
          </a:custGeom>
          <a:solidFill>
            <a:srgbClr val="7D7D7D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920" y="147319"/>
            <a:ext cx="890016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59011" y="4594859"/>
            <a:ext cx="285115" cy="391795"/>
          </a:xfrm>
          <a:custGeom>
            <a:avLst/>
            <a:gdLst/>
            <a:ahLst/>
            <a:cxnLst/>
            <a:rect l="l" t="t" r="r" b="b"/>
            <a:pathLst>
              <a:path w="285115" h="391795">
                <a:moveTo>
                  <a:pt x="284988" y="0"/>
                </a:moveTo>
                <a:lnTo>
                  <a:pt x="0" y="195071"/>
                </a:lnTo>
                <a:lnTo>
                  <a:pt x="284988" y="391667"/>
                </a:lnTo>
                <a:lnTo>
                  <a:pt x="284988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59011" y="4681728"/>
            <a:ext cx="285115" cy="391795"/>
          </a:xfrm>
          <a:custGeom>
            <a:avLst/>
            <a:gdLst/>
            <a:ahLst/>
            <a:cxnLst/>
            <a:rect l="l" t="t" r="r" b="b"/>
            <a:pathLst>
              <a:path w="285115" h="391795">
                <a:moveTo>
                  <a:pt x="284988" y="0"/>
                </a:moveTo>
                <a:lnTo>
                  <a:pt x="0" y="196596"/>
                </a:lnTo>
                <a:lnTo>
                  <a:pt x="284988" y="391668"/>
                </a:lnTo>
                <a:lnTo>
                  <a:pt x="284988" y="0"/>
                </a:lnTo>
                <a:close/>
              </a:path>
            </a:pathLst>
          </a:custGeom>
          <a:solidFill>
            <a:srgbClr val="7D7D7D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20395"/>
            <a:ext cx="287020" cy="391795"/>
          </a:xfrm>
          <a:custGeom>
            <a:avLst/>
            <a:gdLst/>
            <a:ahLst/>
            <a:cxnLst/>
            <a:rect l="l" t="t" r="r" b="b"/>
            <a:pathLst>
              <a:path w="287020" h="391795">
                <a:moveTo>
                  <a:pt x="0" y="0"/>
                </a:moveTo>
                <a:lnTo>
                  <a:pt x="0" y="391667"/>
                </a:lnTo>
                <a:lnTo>
                  <a:pt x="286512" y="196595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208788"/>
            <a:ext cx="287020" cy="391795"/>
          </a:xfrm>
          <a:custGeom>
            <a:avLst/>
            <a:gdLst/>
            <a:ahLst/>
            <a:cxnLst/>
            <a:rect l="l" t="t" r="r" b="b"/>
            <a:pathLst>
              <a:path w="287020" h="391795">
                <a:moveTo>
                  <a:pt x="0" y="0"/>
                </a:moveTo>
                <a:lnTo>
                  <a:pt x="0" y="391667"/>
                </a:lnTo>
                <a:lnTo>
                  <a:pt x="286512" y="195072"/>
                </a:lnTo>
                <a:lnTo>
                  <a:pt x="0" y="0"/>
                </a:lnTo>
                <a:close/>
              </a:path>
            </a:pathLst>
          </a:custGeom>
          <a:solidFill>
            <a:srgbClr val="7D7D7D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93023" y="4410455"/>
            <a:ext cx="513715" cy="515620"/>
          </a:xfrm>
          <a:custGeom>
            <a:avLst/>
            <a:gdLst/>
            <a:ahLst/>
            <a:cxnLst/>
            <a:rect l="l" t="t" r="r" b="b"/>
            <a:pathLst>
              <a:path w="513715" h="515620">
                <a:moveTo>
                  <a:pt x="256031" y="0"/>
                </a:moveTo>
                <a:lnTo>
                  <a:pt x="0" y="257556"/>
                </a:lnTo>
                <a:lnTo>
                  <a:pt x="256031" y="515112"/>
                </a:lnTo>
                <a:lnTo>
                  <a:pt x="513587" y="257556"/>
                </a:lnTo>
                <a:lnTo>
                  <a:pt x="256031" y="0"/>
                </a:lnTo>
                <a:close/>
              </a:path>
            </a:pathLst>
          </a:custGeom>
          <a:solidFill>
            <a:srgbClr val="CC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75904" y="4424171"/>
            <a:ext cx="515620" cy="513715"/>
          </a:xfrm>
          <a:custGeom>
            <a:avLst/>
            <a:gdLst/>
            <a:ahLst/>
            <a:cxnLst/>
            <a:rect l="l" t="t" r="r" b="b"/>
            <a:pathLst>
              <a:path w="515620" h="513714">
                <a:moveTo>
                  <a:pt x="257555" y="0"/>
                </a:moveTo>
                <a:lnTo>
                  <a:pt x="0" y="256031"/>
                </a:lnTo>
                <a:lnTo>
                  <a:pt x="257555" y="513587"/>
                </a:lnTo>
                <a:lnTo>
                  <a:pt x="515112" y="256031"/>
                </a:lnTo>
                <a:lnTo>
                  <a:pt x="257555" y="0"/>
                </a:lnTo>
                <a:close/>
              </a:path>
            </a:pathLst>
          </a:custGeom>
          <a:solidFill>
            <a:srgbClr val="CC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11311" y="4102608"/>
            <a:ext cx="615950" cy="615950"/>
          </a:xfrm>
          <a:custGeom>
            <a:avLst/>
            <a:gdLst/>
            <a:ahLst/>
            <a:cxnLst/>
            <a:rect l="l" t="t" r="r" b="b"/>
            <a:pathLst>
              <a:path w="615950" h="615950">
                <a:moveTo>
                  <a:pt x="307848" y="0"/>
                </a:moveTo>
                <a:lnTo>
                  <a:pt x="0" y="307847"/>
                </a:lnTo>
                <a:lnTo>
                  <a:pt x="307848" y="615695"/>
                </a:lnTo>
                <a:lnTo>
                  <a:pt x="615696" y="306323"/>
                </a:lnTo>
                <a:lnTo>
                  <a:pt x="307848" y="0"/>
                </a:lnTo>
                <a:close/>
              </a:path>
            </a:pathLst>
          </a:custGeom>
          <a:solidFill>
            <a:srgbClr val="CC0000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90898" y="2601848"/>
            <a:ext cx="2228850" cy="2541905"/>
          </a:xfrm>
          <a:custGeom>
            <a:avLst/>
            <a:gdLst/>
            <a:ahLst/>
            <a:cxnLst/>
            <a:rect l="l" t="t" r="r" b="b"/>
            <a:pathLst>
              <a:path w="2228850" h="2541904">
                <a:moveTo>
                  <a:pt x="243331" y="0"/>
                </a:moveTo>
                <a:lnTo>
                  <a:pt x="0" y="0"/>
                </a:lnTo>
                <a:lnTo>
                  <a:pt x="1907666" y="2541649"/>
                </a:lnTo>
                <a:lnTo>
                  <a:pt x="2228850" y="2541649"/>
                </a:lnTo>
                <a:lnTo>
                  <a:pt x="243331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208915"/>
            <a:ext cx="5815330" cy="4934585"/>
          </a:xfrm>
          <a:custGeom>
            <a:avLst/>
            <a:gdLst/>
            <a:ahLst/>
            <a:cxnLst/>
            <a:rect l="l" t="t" r="r" b="b"/>
            <a:pathLst>
              <a:path w="5815330" h="4934585">
                <a:moveTo>
                  <a:pt x="0" y="0"/>
                </a:moveTo>
                <a:lnTo>
                  <a:pt x="0" y="4934584"/>
                </a:lnTo>
                <a:lnTo>
                  <a:pt x="5814917" y="4934584"/>
                </a:lnTo>
                <a:lnTo>
                  <a:pt x="2101723" y="1650"/>
                </a:lnTo>
                <a:lnTo>
                  <a:pt x="0" y="0"/>
                </a:lnTo>
                <a:close/>
              </a:path>
            </a:pathLst>
          </a:custGeom>
          <a:solidFill>
            <a:srgbClr val="CC0000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6247" y="2169668"/>
            <a:ext cx="282702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en-US" altLang="zh-CN" sz="440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4400" b="1">
                <a:latin typeface="微软雅黑" panose="020B0503020204020204" charset="-122"/>
                <a:cs typeface="微软雅黑" panose="020B0503020204020204" charset="-122"/>
              </a:rPr>
              <a:t>中油万江</a:t>
            </a:r>
            <a:endParaRPr lang="zh-CN" sz="4400" b="1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lang="zh-CN" sz="4400" b="1">
                <a:latin typeface="微软雅黑" panose="020B0503020204020204" charset="-122"/>
                <a:cs typeface="微软雅黑" panose="020B0503020204020204" charset="-122"/>
              </a:rPr>
              <a:t> 公司简介</a:t>
            </a:r>
            <a:endParaRPr sz="2800" b="1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65705" y="4281170"/>
            <a:ext cx="2558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携手合作 同创共赢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COOPERATIO  WIN-WIN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3341624" cy="51434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-38735" y="0"/>
            <a:ext cx="3419475" cy="5143500"/>
          </a:xfrm>
          <a:custGeom>
            <a:avLst/>
            <a:gdLst/>
            <a:ahLst/>
            <a:cxnLst/>
            <a:rect l="l" t="t" r="r" b="b"/>
            <a:pathLst>
              <a:path w="3419475" h="5143500">
                <a:moveTo>
                  <a:pt x="1899666" y="0"/>
                </a:moveTo>
                <a:lnTo>
                  <a:pt x="0" y="0"/>
                </a:lnTo>
                <a:lnTo>
                  <a:pt x="0" y="5143499"/>
                </a:lnTo>
                <a:lnTo>
                  <a:pt x="1899666" y="5143499"/>
                </a:lnTo>
                <a:lnTo>
                  <a:pt x="3419475" y="2554859"/>
                </a:lnTo>
                <a:lnTo>
                  <a:pt x="1899666" y="0"/>
                </a:lnTo>
                <a:close/>
              </a:path>
            </a:pathLst>
          </a:custGeom>
          <a:solidFill>
            <a:srgbClr val="CC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文本框 15"/>
          <p:cNvSpPr txBox="1"/>
          <p:nvPr/>
        </p:nvSpPr>
        <p:spPr>
          <a:xfrm>
            <a:off x="266700" y="669925"/>
            <a:ext cx="189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公司概况</a:t>
            </a:r>
            <a:endParaRPr lang="zh-CN" altLang="en-US" sz="2800" b="1"/>
          </a:p>
        </p:txBody>
      </p:sp>
      <p:sp>
        <p:nvSpPr>
          <p:cNvPr id="17" name="文本框 16"/>
          <p:cNvSpPr txBox="1"/>
          <p:nvPr/>
        </p:nvSpPr>
        <p:spPr>
          <a:xfrm>
            <a:off x="241300" y="1846580"/>
            <a:ext cx="25781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</a:t>
            </a:r>
            <a:r>
              <a:rPr lang="zh-CN" altLang="en-US"/>
              <a:t>中油万江实业有限公司成立于</a:t>
            </a: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r>
              <a:rPr lang="en-US" altLang="zh-CN"/>
              <a:t>28</a:t>
            </a:r>
            <a:r>
              <a:rPr lang="zh-CN" altLang="en-US"/>
              <a:t>日，注册资本为人民币</a:t>
            </a:r>
            <a:r>
              <a:rPr lang="en-US" altLang="zh-CN"/>
              <a:t>50000</a:t>
            </a:r>
            <a:r>
              <a:rPr lang="zh-CN" altLang="en-US"/>
              <a:t>万元，</a:t>
            </a:r>
            <a:r>
              <a:rPr lang="zh-CN" altLang="en-US"/>
              <a:t>位于深圳市福田区，主营成品油气（汽油、柴油、天然气）批发及零售业务。</a:t>
            </a:r>
            <a:endParaRPr lang="zh-CN" altLang="en-US"/>
          </a:p>
        </p:txBody>
      </p:sp>
      <p:cxnSp>
        <p:nvCxnSpPr>
          <p:cNvPr id="19" name="直接连接符 18"/>
          <p:cNvCxnSpPr/>
          <p:nvPr>
            <p:custDataLst>
              <p:tags r:id="rId2"/>
            </p:custDataLst>
          </p:nvPr>
        </p:nvCxnSpPr>
        <p:spPr>
          <a:xfrm>
            <a:off x="6194572" y="1317826"/>
            <a:ext cx="0" cy="6480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3"/>
            </p:custDataLst>
          </p:nvPr>
        </p:nvCxnSpPr>
        <p:spPr>
          <a:xfrm>
            <a:off x="3984321" y="1958727"/>
            <a:ext cx="44179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6000925" y="169545"/>
            <a:ext cx="378651" cy="352904"/>
          </a:xfrm>
          <a:prstGeom prst="ellipse">
            <a:avLst/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>
            <a:outerShdw blurRad="889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>
            <p:custDataLst>
              <p:tags r:id="rId5"/>
            </p:custDataLst>
          </p:nvPr>
        </p:nvSpPr>
        <p:spPr>
          <a:xfrm>
            <a:off x="6034313" y="196250"/>
            <a:ext cx="309660" cy="288739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圆角矩形 3"/>
          <p:cNvSpPr/>
          <p:nvPr>
            <p:custDataLst>
              <p:tags r:id="rId6"/>
            </p:custDataLst>
          </p:nvPr>
        </p:nvSpPr>
        <p:spPr>
          <a:xfrm>
            <a:off x="5780567" y="343123"/>
            <a:ext cx="831909" cy="878248"/>
          </a:xfrm>
          <a:prstGeom prst="roundRect">
            <a:avLst>
              <a:gd name="adj" fmla="val 1137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 8"/>
          <p:cNvSpPr/>
          <p:nvPr>
            <p:custDataLst>
              <p:tags r:id="rId7"/>
            </p:custDataLst>
          </p:nvPr>
        </p:nvSpPr>
        <p:spPr>
          <a:xfrm rot="10800000">
            <a:off x="5780567" y="890560"/>
            <a:ext cx="831909" cy="428296"/>
          </a:xfrm>
          <a:custGeom>
            <a:avLst/>
            <a:gdLst>
              <a:gd name="connsiteX0" fmla="*/ 1270000 w 1270000"/>
              <a:gd name="connsiteY0" fmla="*/ 702308 h 702308"/>
              <a:gd name="connsiteX1" fmla="*/ 0 w 1270000"/>
              <a:gd name="connsiteY1" fmla="*/ 702308 h 702308"/>
              <a:gd name="connsiteX2" fmla="*/ 0 w 1270000"/>
              <a:gd name="connsiteY2" fmla="*/ 294062 h 702308"/>
              <a:gd name="connsiteX3" fmla="*/ 144399 w 1270000"/>
              <a:gd name="connsiteY3" fmla="*/ 149663 h 702308"/>
              <a:gd name="connsiteX4" fmla="*/ 538591 w 1270000"/>
              <a:gd name="connsiteY4" fmla="*/ 149663 h 702308"/>
              <a:gd name="connsiteX5" fmla="*/ 635001 w 1270000"/>
              <a:gd name="connsiteY5" fmla="*/ 0 h 702308"/>
              <a:gd name="connsiteX6" fmla="*/ 731410 w 1270000"/>
              <a:gd name="connsiteY6" fmla="*/ 149663 h 702308"/>
              <a:gd name="connsiteX7" fmla="*/ 1125601 w 1270000"/>
              <a:gd name="connsiteY7" fmla="*/ 149663 h 702308"/>
              <a:gd name="connsiteX8" fmla="*/ 1270000 w 1270000"/>
              <a:gd name="connsiteY8" fmla="*/ 294062 h 7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000" h="702308">
                <a:moveTo>
                  <a:pt x="1270000" y="702308"/>
                </a:moveTo>
                <a:lnTo>
                  <a:pt x="0" y="702308"/>
                </a:lnTo>
                <a:lnTo>
                  <a:pt x="0" y="294062"/>
                </a:lnTo>
                <a:cubicBezTo>
                  <a:pt x="0" y="214313"/>
                  <a:pt x="64650" y="149663"/>
                  <a:pt x="144399" y="149663"/>
                </a:cubicBezTo>
                <a:lnTo>
                  <a:pt x="538591" y="149663"/>
                </a:lnTo>
                <a:lnTo>
                  <a:pt x="635001" y="0"/>
                </a:lnTo>
                <a:lnTo>
                  <a:pt x="731410" y="149663"/>
                </a:lnTo>
                <a:lnTo>
                  <a:pt x="1125601" y="149663"/>
                </a:lnTo>
                <a:cubicBezTo>
                  <a:pt x="1205350" y="149663"/>
                  <a:pt x="1270000" y="214313"/>
                  <a:pt x="1270000" y="294062"/>
                </a:cubicBezTo>
                <a:close/>
              </a:path>
            </a:pathLst>
          </a:cu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3600000" scaled="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3000"/>
              </a:prst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5763260" y="567055"/>
            <a:ext cx="864870" cy="32258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sz="1300" b="1" spc="300">
                <a:latin typeface="微软雅黑" panose="020B0503020204020204" charset="-122"/>
                <a:ea typeface="微软雅黑" panose="020B0503020204020204" charset="-122"/>
              </a:rPr>
              <a:t>总经办</a:t>
            </a:r>
            <a:endParaRPr lang="zh-CN" altLang="zh-CN" sz="130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9"/>
            </p:custDataLst>
          </p:nvPr>
        </p:nvCxnSpPr>
        <p:spPr>
          <a:xfrm>
            <a:off x="3997676" y="1958727"/>
            <a:ext cx="0" cy="978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圆角矩形 35"/>
          <p:cNvSpPr/>
          <p:nvPr>
            <p:custDataLst>
              <p:tags r:id="rId10"/>
            </p:custDataLst>
          </p:nvPr>
        </p:nvSpPr>
        <p:spPr>
          <a:xfrm>
            <a:off x="3376669" y="2486077"/>
            <a:ext cx="1233825" cy="451555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任意多边形 39"/>
          <p:cNvSpPr/>
          <p:nvPr>
            <p:custDataLst>
              <p:tags r:id="rId11"/>
            </p:custDataLst>
          </p:nvPr>
        </p:nvSpPr>
        <p:spPr>
          <a:xfrm>
            <a:off x="3329927" y="2486135"/>
            <a:ext cx="1329290" cy="451555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3416733" y="2614931"/>
            <a:ext cx="1150394" cy="312801"/>
          </a:xfrm>
          <a:prstGeom prst="rect">
            <a:avLst/>
          </a:prstGeom>
          <a:noFill/>
        </p:spPr>
        <p:txBody>
          <a:bodyPr wrap="square" anchor="ctr" anchorCtr="0">
            <a:normAutofit fontScale="9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sz="1350" b="1" spc="300">
                <a:latin typeface="微软雅黑" panose="020B0503020204020204" charset="-122"/>
                <a:ea typeface="微软雅黑" panose="020B0503020204020204" charset="-122"/>
              </a:rPr>
              <a:t>财务部</a:t>
            </a:r>
            <a:endParaRPr lang="zh-CN" altLang="zh-CN" sz="135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3"/>
            </p:custDataLst>
          </p:nvPr>
        </p:nvCxnSpPr>
        <p:spPr>
          <a:xfrm>
            <a:off x="6189044" y="1738555"/>
            <a:ext cx="0" cy="9782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圆角矩形 46"/>
          <p:cNvSpPr/>
          <p:nvPr>
            <p:custDataLst>
              <p:tags r:id="rId14"/>
            </p:custDataLst>
          </p:nvPr>
        </p:nvSpPr>
        <p:spPr>
          <a:xfrm>
            <a:off x="5580242" y="2486077"/>
            <a:ext cx="1233825" cy="451555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任意多边形 47"/>
          <p:cNvSpPr/>
          <p:nvPr>
            <p:custDataLst>
              <p:tags r:id="rId15"/>
            </p:custDataLst>
          </p:nvPr>
        </p:nvSpPr>
        <p:spPr>
          <a:xfrm>
            <a:off x="5533499" y="2486135"/>
            <a:ext cx="1329290" cy="451555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>
            <p:custDataLst>
              <p:tags r:id="rId16"/>
            </p:custDataLst>
          </p:nvPr>
        </p:nvSpPr>
        <p:spPr>
          <a:xfrm>
            <a:off x="5626985" y="2614931"/>
            <a:ext cx="1150394" cy="312801"/>
          </a:xfrm>
          <a:prstGeom prst="rect">
            <a:avLst/>
          </a:prstGeom>
          <a:noFill/>
        </p:spPr>
        <p:txBody>
          <a:bodyPr wrap="square" anchor="ctr" anchorCtr="0">
            <a:normAutofit fontScale="9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sz="1350" b="1" spc="300">
                <a:latin typeface="微软雅黑" panose="020B0503020204020204" charset="-122"/>
                <a:ea typeface="微软雅黑" panose="020B0503020204020204" charset="-122"/>
              </a:rPr>
              <a:t>市场事业部</a:t>
            </a:r>
            <a:endParaRPr lang="zh-CN" altLang="zh-CN" sz="135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7"/>
            </p:custDataLst>
          </p:nvPr>
        </p:nvCxnSpPr>
        <p:spPr>
          <a:xfrm>
            <a:off x="8398145" y="1958727"/>
            <a:ext cx="0" cy="984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圆角矩形 51"/>
          <p:cNvSpPr/>
          <p:nvPr>
            <p:custDataLst>
              <p:tags r:id="rId18"/>
            </p:custDataLst>
          </p:nvPr>
        </p:nvSpPr>
        <p:spPr>
          <a:xfrm>
            <a:off x="7783814" y="2485841"/>
            <a:ext cx="1234627" cy="452963"/>
          </a:xfrm>
          <a:prstGeom prst="roundRect">
            <a:avLst>
              <a:gd name="adj" fmla="val 11370"/>
            </a:avLst>
          </a:prstGeom>
          <a:gradFill>
            <a:gsLst>
              <a:gs pos="0">
                <a:srgbClr val="F27C30"/>
              </a:gs>
              <a:gs pos="100000">
                <a:srgbClr val="EF5024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>
            <a:outerShdw blurRad="152400" dist="38100" dir="16200000" rotWithShape="0">
              <a:prstClr val="black">
                <a:alpha val="12000"/>
              </a:prst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任意多边形 52"/>
          <p:cNvSpPr/>
          <p:nvPr>
            <p:custDataLst>
              <p:tags r:id="rId19"/>
            </p:custDataLst>
          </p:nvPr>
        </p:nvSpPr>
        <p:spPr>
          <a:xfrm>
            <a:off x="7737072" y="2485905"/>
            <a:ext cx="1330092" cy="452963"/>
          </a:xfrm>
          <a:custGeom>
            <a:avLst/>
            <a:gdLst>
              <a:gd name="connsiteX0" fmla="*/ 84191 w 1884885"/>
              <a:gd name="connsiteY0" fmla="*/ 0 h 740467"/>
              <a:gd name="connsiteX1" fmla="*/ 267510 w 1884885"/>
              <a:gd name="connsiteY1" fmla="*/ 0 h 740467"/>
              <a:gd name="connsiteX2" fmla="*/ 267510 w 1884885"/>
              <a:gd name="connsiteY2" fmla="*/ 206595 h 740467"/>
              <a:gd name="connsiteX3" fmla="*/ 1617373 w 1884885"/>
              <a:gd name="connsiteY3" fmla="*/ 206595 h 740467"/>
              <a:gd name="connsiteX4" fmla="*/ 1617373 w 1884885"/>
              <a:gd name="connsiteY4" fmla="*/ 0 h 740467"/>
              <a:gd name="connsiteX5" fmla="*/ 1800694 w 1884885"/>
              <a:gd name="connsiteY5" fmla="*/ 0 h 740467"/>
              <a:gd name="connsiteX6" fmla="*/ 1884885 w 1884885"/>
              <a:gd name="connsiteY6" fmla="*/ 84191 h 740467"/>
              <a:gd name="connsiteX7" fmla="*/ 1884885 w 1884885"/>
              <a:gd name="connsiteY7" fmla="*/ 656276 h 740467"/>
              <a:gd name="connsiteX8" fmla="*/ 1800694 w 1884885"/>
              <a:gd name="connsiteY8" fmla="*/ 740467 h 740467"/>
              <a:gd name="connsiteX9" fmla="*/ 84191 w 1884885"/>
              <a:gd name="connsiteY9" fmla="*/ 740467 h 740467"/>
              <a:gd name="connsiteX10" fmla="*/ 0 w 1884885"/>
              <a:gd name="connsiteY10" fmla="*/ 656276 h 740467"/>
              <a:gd name="connsiteX11" fmla="*/ 0 w 1884885"/>
              <a:gd name="connsiteY11" fmla="*/ 84191 h 740467"/>
              <a:gd name="connsiteX12" fmla="*/ 84191 w 1884885"/>
              <a:gd name="connsiteY12" fmla="*/ 0 h 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885" h="740467">
                <a:moveTo>
                  <a:pt x="84191" y="0"/>
                </a:moveTo>
                <a:lnTo>
                  <a:pt x="267510" y="0"/>
                </a:lnTo>
                <a:lnTo>
                  <a:pt x="267510" y="206595"/>
                </a:lnTo>
                <a:lnTo>
                  <a:pt x="1617373" y="206595"/>
                </a:lnTo>
                <a:lnTo>
                  <a:pt x="1617373" y="0"/>
                </a:lnTo>
                <a:lnTo>
                  <a:pt x="1800694" y="0"/>
                </a:lnTo>
                <a:cubicBezTo>
                  <a:pt x="1847191" y="0"/>
                  <a:pt x="1884885" y="37694"/>
                  <a:pt x="1884885" y="84191"/>
                </a:cubicBezTo>
                <a:lnTo>
                  <a:pt x="1884885" y="656276"/>
                </a:lnTo>
                <a:cubicBezTo>
                  <a:pt x="1884885" y="702773"/>
                  <a:pt x="1847191" y="740467"/>
                  <a:pt x="1800694" y="740467"/>
                </a:cubicBezTo>
                <a:lnTo>
                  <a:pt x="84191" y="740467"/>
                </a:lnTo>
                <a:cubicBezTo>
                  <a:pt x="37694" y="740467"/>
                  <a:pt x="0" y="702773"/>
                  <a:pt x="0" y="656276"/>
                </a:cubicBezTo>
                <a:lnTo>
                  <a:pt x="0" y="84191"/>
                </a:lnTo>
                <a:cubicBezTo>
                  <a:pt x="0" y="37694"/>
                  <a:pt x="37694" y="0"/>
                  <a:pt x="84191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65100" sx="102000" sy="102000" algn="ctr" rotWithShape="0">
              <a:srgbClr val="000000">
                <a:alpha val="26000"/>
              </a:srgbClr>
            </a:outerShdw>
          </a:effectLst>
        </p:spPr>
        <p:txBody>
          <a:bodyPr rtlCol="0" anchor="ctr"/>
          <a:p>
            <a:endParaRPr lang="zh-CN" altLang="en-US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20"/>
            </p:custDataLst>
          </p:nvPr>
        </p:nvSpPr>
        <p:spPr>
          <a:xfrm>
            <a:off x="7823880" y="2613463"/>
            <a:ext cx="1151196" cy="314269"/>
          </a:xfrm>
          <a:prstGeom prst="rect">
            <a:avLst/>
          </a:prstGeom>
          <a:noFill/>
        </p:spPr>
        <p:txBody>
          <a:bodyPr wrap="square" anchor="ctr" anchorCtr="0">
            <a:normAutofit fontScale="90000"/>
          </a:bodyPr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zh-CN" altLang="zh-CN" sz="1350" b="1" spc="300">
                <a:latin typeface="微软雅黑" panose="020B0503020204020204" charset="-122"/>
                <a:ea typeface="微软雅黑" panose="020B0503020204020204" charset="-122"/>
              </a:rPr>
              <a:t>油库后勤部</a:t>
            </a:r>
            <a:endParaRPr lang="zh-CN" altLang="zh-CN" sz="1350" b="1" spc="3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31185" y="3464560"/>
            <a:ext cx="5703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※</a:t>
            </a:r>
            <a:r>
              <a:rPr lang="zh-CN" altLang="en-US" sz="1200"/>
              <a:t>总经办：主导公司经营决策，审核各部工作；</a:t>
            </a:r>
            <a:endParaRPr lang="zh-CN" altLang="en-US" sz="1200"/>
          </a:p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※</a:t>
            </a:r>
            <a:r>
              <a:rPr lang="zh-CN" altLang="en-US" sz="1200"/>
              <a:t>财务部：主管公司财务，完成对内对外财务对接工作；</a:t>
            </a:r>
            <a:endParaRPr lang="zh-CN" altLang="en-US" sz="1200"/>
          </a:p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※</a:t>
            </a:r>
            <a:r>
              <a:rPr lang="zh-CN" altLang="en-US" sz="1200"/>
              <a:t>市场事业部：负责公司成品油气业务拓展及其具体事宜；</a:t>
            </a:r>
            <a:endParaRPr lang="zh-CN" altLang="en-US" sz="1200"/>
          </a:p>
          <a:p>
            <a:r>
              <a:rPr lang="zh-CN" altLang="en-US" sz="1200">
                <a:latin typeface="宋体" panose="02010600030101010101" pitchFamily="2" charset="-122"/>
                <a:ea typeface="宋体" panose="02010600030101010101" pitchFamily="2" charset="-122"/>
              </a:rPr>
              <a:t>※</a:t>
            </a:r>
            <a:r>
              <a:rPr lang="zh-CN" altLang="en-US" sz="1200"/>
              <a:t>油库后勤部：负责公司油品出入库操作、库区运营管理。</a:t>
            </a:r>
            <a:endParaRPr lang="zh-CN" alt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油库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/>
        </p:spPr>
      </p:pic>
      <p:sp>
        <p:nvSpPr>
          <p:cNvPr id="2" name="object 2"/>
          <p:cNvSpPr txBox="1"/>
          <p:nvPr/>
        </p:nvSpPr>
        <p:spPr>
          <a:xfrm>
            <a:off x="2797810" y="400050"/>
            <a:ext cx="283400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中油万江运营油库简介</a:t>
            </a:r>
            <a:endParaRPr 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020" y="860425"/>
            <a:ext cx="451040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1400" b="1"/>
              <a:t>    </a:t>
            </a:r>
            <a:r>
              <a:rPr lang="zh-CN" altLang="en-US" sz="1400" b="1"/>
              <a:t>本公司自主运营油库为惠州市大亚湾浩泰油料化工仓储有限公司，位于惠州市大亚湾惠州港区，总占地面积</a:t>
            </a:r>
            <a:r>
              <a:rPr lang="en-US" altLang="zh-CN" sz="1400" b="1"/>
              <a:t>22806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</a:rPr>
              <a:t>㎡</a:t>
            </a: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，库区内建有办公楼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栋，储油罐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个，总容量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</a:rPr>
              <a:t>42000m³</a:t>
            </a:r>
            <a:r>
              <a:rPr lang="zh-CN" altLang="en-US" sz="1400" b="1">
                <a:latin typeface="宋体" panose="02010600030101010101" pitchFamily="2" charset="-122"/>
                <a:ea typeface="宋体" panose="02010600030101010101" pitchFamily="2" charset="-122"/>
              </a:rPr>
              <a:t>（其中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5000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m³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×2</a:t>
            </a: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2000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m³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×1</a:t>
            </a: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3000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m³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×2</a:t>
            </a: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4000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m³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×1</a:t>
            </a: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10000</a:t>
            </a: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m³</a:t>
            </a:r>
            <a:r>
              <a:rPr lang="en-US" altLang="zh-CN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×2</a:t>
            </a: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），全部为一罐一证，可周转汽油、柴油、煤油、燃料油、甲醇、混合芳烃、石脑油、轻循环油（轻油、轻燃料油）。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卸油管道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2720340"/>
            <a:ext cx="2328545" cy="2057400"/>
          </a:xfrm>
          <a:prstGeom prst="rect">
            <a:avLst/>
          </a:prstGeom>
        </p:spPr>
      </p:pic>
      <p:pic>
        <p:nvPicPr>
          <p:cNvPr id="8" name="图片 7" descr="卸油管道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720340"/>
            <a:ext cx="2212975" cy="2057400"/>
          </a:xfrm>
          <a:prstGeom prst="rect">
            <a:avLst/>
          </a:prstGeom>
        </p:spPr>
      </p:pic>
      <p:pic>
        <p:nvPicPr>
          <p:cNvPr id="5" name="图片 4" descr="地理位置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12395"/>
            <a:ext cx="4391025" cy="2327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58715" y="299720"/>
            <a:ext cx="378206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地理位置   </a:t>
            </a:r>
            <a:r>
              <a:rPr lang="zh-CN" altLang="zh-CN" sz="1200" b="1"/>
              <a:t>运营油库位于大亚湾惠州港石化区，中心位置经纬度为：</a:t>
            </a:r>
            <a:r>
              <a:rPr lang="en-US" altLang="zh-CN" sz="1200" b="1"/>
              <a:t>E</a:t>
            </a:r>
            <a:r>
              <a:rPr lang="zh-CN" altLang="en-US" sz="1200" b="1"/>
              <a:t>：</a:t>
            </a:r>
            <a:r>
              <a:rPr lang="en-US" altLang="zh-CN" sz="1200" b="1"/>
              <a:t>114</a:t>
            </a:r>
            <a:r>
              <a:rPr lang="zh-CN" altLang="en-US" sz="1200" b="1"/>
              <a:t>°</a:t>
            </a:r>
            <a:r>
              <a:rPr lang="en-US" altLang="zh-CN" sz="1200" b="1"/>
              <a:t>33′54.62″</a:t>
            </a:r>
            <a:r>
              <a:rPr lang="zh-CN" altLang="en-US" sz="1200" b="1"/>
              <a:t>，</a:t>
            </a:r>
            <a:r>
              <a:rPr lang="en-US" altLang="zh-CN" sz="1200" b="1"/>
              <a:t>N</a:t>
            </a:r>
            <a:r>
              <a:rPr lang="zh-CN" altLang="en-US" sz="1200" b="1"/>
              <a:t>：</a:t>
            </a:r>
            <a:r>
              <a:rPr lang="en-US" altLang="zh-CN" sz="1200" b="1"/>
              <a:t>22</a:t>
            </a:r>
            <a:r>
              <a:rPr lang="zh-CN" altLang="en-US" sz="1200" b="1"/>
              <a:t>°</a:t>
            </a:r>
            <a:r>
              <a:rPr lang="en-US" altLang="zh-CN" sz="1200" b="1"/>
              <a:t>41′57.92″</a:t>
            </a:r>
            <a:r>
              <a:rPr lang="zh-CN" altLang="en-US" sz="1200" b="1"/>
              <a:t>。地理位置较为优越，交通极为便利。陆路距离惠州</a:t>
            </a:r>
            <a:r>
              <a:rPr lang="en-US" altLang="zh-CN" sz="1200" b="1"/>
              <a:t>60</a:t>
            </a:r>
            <a:r>
              <a:rPr lang="zh-CN" altLang="en-US" sz="1200" b="1"/>
              <a:t>公里，距离深圳</a:t>
            </a:r>
            <a:r>
              <a:rPr lang="en-US" altLang="zh-CN" sz="1200" b="1"/>
              <a:t>50</a:t>
            </a:r>
            <a:r>
              <a:rPr lang="zh-CN" altLang="en-US" sz="1200" b="1"/>
              <a:t>公里，距离香港</a:t>
            </a:r>
            <a:r>
              <a:rPr lang="en-US" altLang="zh-CN" sz="1200" b="1"/>
              <a:t>70</a:t>
            </a:r>
            <a:r>
              <a:rPr lang="zh-CN" altLang="en-US" sz="1200" b="1"/>
              <a:t>公里；海路距离香港中环码头</a:t>
            </a:r>
            <a:r>
              <a:rPr lang="en-US" altLang="zh-CN" sz="1200" b="1"/>
              <a:t>47</a:t>
            </a:r>
            <a:r>
              <a:rPr lang="zh-CN" altLang="en-US" sz="1200" b="1"/>
              <a:t>海里；距离深圳盐田港</a:t>
            </a:r>
            <a:r>
              <a:rPr lang="en-US" altLang="zh-CN" sz="1200" b="1"/>
              <a:t>40</a:t>
            </a:r>
            <a:r>
              <a:rPr lang="zh-CN" altLang="en-US" sz="1200" b="1"/>
              <a:t>海里；距离深圳蛇口港</a:t>
            </a:r>
            <a:r>
              <a:rPr lang="en-US" altLang="zh-CN" sz="1200" b="1"/>
              <a:t>60</a:t>
            </a:r>
            <a:r>
              <a:rPr lang="zh-CN" altLang="en-US" sz="1200" b="1"/>
              <a:t>海里，仓储区到火车货运站</a:t>
            </a:r>
            <a:r>
              <a:rPr lang="en-US" altLang="zh-CN" sz="1200" b="1"/>
              <a:t>600</a:t>
            </a:r>
            <a:r>
              <a:rPr lang="zh-CN" altLang="en-US" sz="1200" b="1"/>
              <a:t>米，油库到码头的装</a:t>
            </a:r>
            <a:r>
              <a:rPr lang="en-US" altLang="zh-CN" sz="1200" b="1"/>
              <a:t>/</a:t>
            </a:r>
            <a:r>
              <a:rPr lang="zh-CN" altLang="en-US" sz="1200" b="1"/>
              <a:t>邪油管线长为</a:t>
            </a:r>
            <a:r>
              <a:rPr lang="en-US" altLang="zh-CN" sz="1200" b="1"/>
              <a:t>1500</a:t>
            </a:r>
            <a:r>
              <a:rPr lang="zh-CN" altLang="en-US" sz="1200" b="1"/>
              <a:t>米；港口有两个</a:t>
            </a:r>
            <a:r>
              <a:rPr lang="en-US" altLang="zh-CN" sz="1200" b="1"/>
              <a:t>3.5</a:t>
            </a:r>
            <a:r>
              <a:rPr lang="zh-CN" altLang="en-US" sz="1200" b="1"/>
              <a:t>万吨级的油气专用码头，油品运输实现公路、铁路、海上全方位、一体化。</a:t>
            </a:r>
            <a:endParaRPr lang="zh-CN" altLang="en-US" sz="1200" b="1"/>
          </a:p>
        </p:txBody>
      </p:sp>
      <p:sp>
        <p:nvSpPr>
          <p:cNvPr id="9" name="文本框 8"/>
          <p:cNvSpPr txBox="1"/>
          <p:nvPr/>
        </p:nvSpPr>
        <p:spPr>
          <a:xfrm>
            <a:off x="130175" y="2624455"/>
            <a:ext cx="411797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油品输送能力    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公司现有三条船舶专用装卸油品管道如下：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※燃料油（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DN400)1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条，卸船每小时卸油品约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吨；装船每小时装油品约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吨；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※汽油（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DN250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条卸船（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吨以下）每小时卸油品约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200-300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吨以上每小时卸油品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300-500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吨；装船每小时 装油品约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吨；、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※柴油（D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N250)1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条，卸船（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吨以下）每小时卸油品约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200-300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吨，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吨以上每小时卸油品约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300-500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吨；装船每小时装油品约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360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吨。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※装车台装车每小时约</a:t>
            </a:r>
            <a:r>
              <a:rPr lang="en-US" altLang="zh-CN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50-60</a:t>
            </a:r>
            <a:r>
              <a:rPr lang="zh-CN" altLang="en-US" sz="1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吨。</a:t>
            </a:r>
            <a:endParaRPr lang="zh-CN" altLang="en-US" sz="1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2463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914400" imgH="215900" progId="Equation.KSEE3">
                  <p:embed/>
                </p:oleObj>
              </mc:Choice>
              <mc:Fallback>
                <p:oleObj name=""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463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油轮靠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39340"/>
            <a:ext cx="4445000" cy="2747645"/>
          </a:xfrm>
          <a:prstGeom prst="rect">
            <a:avLst/>
          </a:prstGeom>
        </p:spPr>
      </p:pic>
      <p:pic>
        <p:nvPicPr>
          <p:cNvPr id="4" name="图片 3" descr="港区配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80" y="0"/>
            <a:ext cx="3601720" cy="2244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4365" y="2536190"/>
            <a:ext cx="469963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400" b="1">
                <a:solidFill>
                  <a:srgbClr val="FF0000"/>
                </a:solidFill>
              </a:rPr>
              <a:t>港区概况及配套</a:t>
            </a:r>
            <a:endParaRPr lang="zh-CN" altLang="zh-CN" sz="1400" b="1">
              <a:solidFill>
                <a:srgbClr val="FF0000"/>
              </a:solidFill>
            </a:endParaRPr>
          </a:p>
          <a:p>
            <a:r>
              <a:rPr lang="zh-CN" altLang="zh-CN" sz="1000"/>
              <a:t>        </a:t>
            </a:r>
            <a:r>
              <a:rPr lang="zh-CN" altLang="zh-CN" sz="1200"/>
              <a:t>惠州港荃湾综合港是惠州港的起步港和主导港区，位于广东省东南部、珠江三角洲东部、惠州市大亚湾经济技术开发区荃湾半岛。港区拥有我过华南地区少有的天然深水良港，凭借其优良的天然条件，已成为南中国处理集装箱散杂货（如油品、液化气、化工品等资源的主要港口。</a:t>
            </a:r>
            <a:endParaRPr lang="zh-CN" altLang="zh-CN" sz="1200"/>
          </a:p>
          <a:p>
            <a:r>
              <a:rPr lang="zh-CN" altLang="zh-CN" sz="1200"/>
              <a:t>       惠州港荃湾港区港口配套设施齐全，现有通用泊位</a:t>
            </a:r>
            <a:r>
              <a:rPr lang="en-US" altLang="zh-CN" sz="1200"/>
              <a:t>1</a:t>
            </a:r>
            <a:r>
              <a:rPr lang="en-US" altLang="zh-CN" sz="1200">
                <a:latin typeface="Arial" panose="020B0604020202020204" pitchFamily="34" charset="0"/>
              </a:rPr>
              <a:t>×40000T</a:t>
            </a:r>
            <a:r>
              <a:rPr lang="zh-CN" altLang="en-US" sz="1200">
                <a:latin typeface="Arial" panose="020B0604020202020204" pitchFamily="34" charset="0"/>
              </a:rPr>
              <a:t>、</a:t>
            </a:r>
            <a:r>
              <a:rPr lang="en-US" altLang="zh-CN" sz="1200">
                <a:latin typeface="Arial" panose="020B0604020202020204" pitchFamily="34" charset="0"/>
              </a:rPr>
              <a:t>1×30000T</a:t>
            </a:r>
            <a:r>
              <a:rPr lang="zh-CN" altLang="en-US" sz="1200">
                <a:latin typeface="Arial" panose="020B0604020202020204" pitchFamily="34" charset="0"/>
              </a:rPr>
              <a:t>、</a:t>
            </a:r>
            <a:r>
              <a:rPr lang="en-US" altLang="zh-CN" sz="1200">
                <a:latin typeface="Arial" panose="020B0604020202020204" pitchFamily="34" charset="0"/>
              </a:rPr>
              <a:t>1×10000T</a:t>
            </a:r>
            <a:r>
              <a:rPr lang="zh-CN" altLang="en-US" sz="1200">
                <a:latin typeface="Arial" panose="020B0604020202020204" pitchFamily="34" charset="0"/>
              </a:rPr>
              <a:t>、</a:t>
            </a:r>
            <a:r>
              <a:rPr lang="en-US" altLang="zh-CN" sz="1200">
                <a:latin typeface="Arial" panose="020B0604020202020204" pitchFamily="34" charset="0"/>
              </a:rPr>
              <a:t>1×5000T</a:t>
            </a:r>
            <a:r>
              <a:rPr lang="zh-CN" altLang="en-US" sz="1200">
                <a:latin typeface="Arial" panose="020B0604020202020204" pitchFamily="34" charset="0"/>
              </a:rPr>
              <a:t>，油气泊位</a:t>
            </a:r>
            <a:r>
              <a:rPr lang="en-US" altLang="zh-CN" sz="1200">
                <a:latin typeface="Arial" panose="020B0604020202020204" pitchFamily="34" charset="0"/>
              </a:rPr>
              <a:t>2×30000T</a:t>
            </a:r>
            <a:r>
              <a:rPr lang="zh-CN" altLang="en-US" sz="1200">
                <a:latin typeface="Arial" panose="020B0604020202020204" pitchFamily="34" charset="0"/>
              </a:rPr>
              <a:t>、</a:t>
            </a:r>
            <a:r>
              <a:rPr lang="en-US" altLang="zh-CN" sz="1200">
                <a:latin typeface="Arial" panose="020B0604020202020204" pitchFamily="34" charset="0"/>
              </a:rPr>
              <a:t>3×3000T</a:t>
            </a:r>
            <a:r>
              <a:rPr lang="zh-CN" altLang="en-US" sz="1200">
                <a:latin typeface="Arial" panose="020B0604020202020204" pitchFamily="34" charset="0"/>
              </a:rPr>
              <a:t>。正在建设集装箱泊位</a:t>
            </a:r>
            <a:r>
              <a:rPr lang="en-US" altLang="zh-CN" sz="1200">
                <a:latin typeface="Arial" panose="020B0604020202020204" pitchFamily="34" charset="0"/>
              </a:rPr>
              <a:t>2×50000T</a:t>
            </a:r>
            <a:r>
              <a:rPr lang="zh-CN" altLang="en-US" sz="1200">
                <a:latin typeface="Arial" panose="020B0604020202020204" pitchFamily="34" charset="0"/>
              </a:rPr>
              <a:t>，油气泊位</a:t>
            </a:r>
            <a:r>
              <a:rPr lang="en-US" altLang="zh-CN" sz="1200">
                <a:latin typeface="Arial" panose="020B0604020202020204" pitchFamily="34" charset="0"/>
              </a:rPr>
              <a:t>1×50000T</a:t>
            </a:r>
            <a:r>
              <a:rPr lang="zh-CN" altLang="en-US" sz="1200">
                <a:latin typeface="Arial" panose="020B0604020202020204" pitchFamily="34" charset="0"/>
              </a:rPr>
              <a:t>、</a:t>
            </a:r>
            <a:r>
              <a:rPr lang="en-US" altLang="zh-CN" sz="1200">
                <a:latin typeface="Arial" panose="020B0604020202020204" pitchFamily="34" charset="0"/>
              </a:rPr>
              <a:t>1×10000T</a:t>
            </a:r>
            <a:r>
              <a:rPr lang="zh-CN" altLang="en-US" sz="1200">
                <a:latin typeface="Arial" panose="020B0604020202020204" pitchFamily="34" charset="0"/>
              </a:rPr>
              <a:t>、</a:t>
            </a:r>
            <a:r>
              <a:rPr lang="en-US" altLang="zh-CN" sz="1200">
                <a:latin typeface="Arial" panose="020B0604020202020204" pitchFamily="34" charset="0"/>
              </a:rPr>
              <a:t>1×3000T</a:t>
            </a:r>
            <a:r>
              <a:rPr lang="zh-CN" altLang="en-US" sz="1200">
                <a:latin typeface="Arial" panose="020B0604020202020204" pitchFamily="34" charset="0"/>
              </a:rPr>
              <a:t>码头。航道水深为</a:t>
            </a:r>
            <a:r>
              <a:rPr lang="en-US" altLang="zh-CN" sz="1200">
                <a:latin typeface="Arial" panose="020B0604020202020204" pitchFamily="34" charset="0"/>
              </a:rPr>
              <a:t>-10.2</a:t>
            </a:r>
            <a:r>
              <a:rPr lang="zh-CN" altLang="en-US" sz="1200">
                <a:latin typeface="Arial" panose="020B0604020202020204" pitchFamily="34" charset="0"/>
              </a:rPr>
              <a:t>米，装卸泊位深度为</a:t>
            </a:r>
            <a:r>
              <a:rPr lang="en-US" altLang="zh-CN" sz="1200">
                <a:latin typeface="Arial" panose="020B0604020202020204" pitchFamily="34" charset="0"/>
              </a:rPr>
              <a:t>-12</a:t>
            </a:r>
            <a:r>
              <a:rPr lang="zh-CN" altLang="en-US" sz="1200">
                <a:latin typeface="Arial" panose="020B0604020202020204" pitchFamily="34" charset="0"/>
              </a:rPr>
              <a:t>米，泊位靠船长度为</a:t>
            </a:r>
            <a:r>
              <a:rPr lang="en-US" altLang="zh-CN" sz="1200">
                <a:latin typeface="Arial" panose="020B0604020202020204" pitchFamily="34" charset="0"/>
              </a:rPr>
              <a:t>290</a:t>
            </a:r>
            <a:r>
              <a:rPr lang="zh-CN" altLang="en-US" sz="1200">
                <a:latin typeface="Arial" panose="020B0604020202020204" pitchFamily="34" charset="0"/>
              </a:rPr>
              <a:t>米。堆场面积</a:t>
            </a:r>
            <a:r>
              <a:rPr lang="en-US" altLang="zh-CN" sz="1200">
                <a:latin typeface="Arial" panose="020B0604020202020204" pitchFamily="34" charset="0"/>
              </a:rPr>
              <a:t>10</a:t>
            </a:r>
            <a:r>
              <a:rPr lang="zh-CN" altLang="en-US" sz="1200">
                <a:latin typeface="Arial" panose="020B0604020202020204" pitchFamily="34" charset="0"/>
              </a:rPr>
              <a:t>万平方米，我公司油库管线直接从罐区连接。</a:t>
            </a:r>
            <a:endParaRPr lang="zh-CN" altLang="en-US" sz="120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3050" y="326390"/>
            <a:ext cx="52692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惠州港口概况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       </a:t>
            </a:r>
            <a:r>
              <a:rPr lang="zh-CN" altLang="en-US" sz="1200">
                <a:solidFill>
                  <a:schemeClr val="tx1"/>
                </a:solidFill>
              </a:rPr>
              <a:t>惠州港是国家一类口岸，包括东马、荃湾、澳头三大港区，力争将自身建设成为区域性的物流配送中心、珠三角最大的油气化工储运基地，与香港、深圳的港口一起组成华南地区大型主枢纽港群。</a:t>
            </a:r>
            <a:endParaRPr lang="zh-CN" altLang="en-US" sz="1200">
              <a:solidFill>
                <a:schemeClr val="tx1"/>
              </a:solidFill>
            </a:endParaRPr>
          </a:p>
          <a:p>
            <a:r>
              <a:rPr lang="zh-CN" altLang="en-US" sz="1200">
                <a:solidFill>
                  <a:schemeClr val="tx1"/>
                </a:solidFill>
              </a:rPr>
              <a:t>        惠澳疏港大道直连深汕高速公路、广汕高速公路、惠盐高速公路；京九铁路南端最便捷的入海口线路</a:t>
            </a:r>
            <a:r>
              <a:rPr lang="en-US" altLang="zh-CN" sz="1200">
                <a:solidFill>
                  <a:schemeClr val="tx1"/>
                </a:solidFill>
              </a:rPr>
              <a:t>——</a:t>
            </a:r>
            <a:r>
              <a:rPr lang="zh-CN" altLang="en-US" sz="1200">
                <a:solidFill>
                  <a:schemeClr val="tx1"/>
                </a:solidFill>
              </a:rPr>
              <a:t>惠澳疏港铁路，已完成铺轨，连接京广铁路、广梅汕铁路；水路可连至世界各大港口。</a:t>
            </a:r>
            <a:endParaRPr lang="zh-CN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铁路"/>
          <p:cNvPicPr>
            <a:picLocks noChangeAspect="1"/>
          </p:cNvPicPr>
          <p:nvPr/>
        </p:nvPicPr>
        <p:blipFill>
          <a:blip r:embed="rId1">
            <a:lum contrast="-12000"/>
          </a:blip>
          <a:stretch>
            <a:fillRect/>
          </a:stretch>
        </p:blipFill>
        <p:spPr>
          <a:xfrm>
            <a:off x="85090" y="635"/>
            <a:ext cx="8984615" cy="5142865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46000"/>
              </a:srgbClr>
            </a:outerShdw>
            <a:softEdge rad="38100"/>
          </a:effectLst>
        </p:spPr>
      </p:pic>
      <p:sp>
        <p:nvSpPr>
          <p:cNvPr id="5" name="文本框 4"/>
          <p:cNvSpPr txBox="1"/>
          <p:nvPr/>
        </p:nvSpPr>
        <p:spPr>
          <a:xfrm>
            <a:off x="1864360" y="241935"/>
            <a:ext cx="710819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惠大铁路概况</a:t>
            </a:r>
            <a:endParaRPr lang="zh-CN" altLang="en-US" sz="1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惠大铁路是惠淡铁路的延伸，北起京九铁路惠州西站，南至大亚湾车站，全长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52.5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公里，工程总投资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亿多元。连接京九铁路的惠州至大亚湾铁路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2004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日通车，就此惠州铁路正式联通全国铁路网，开辟了京九铁路南端又一便捷的出海口通道。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惠大铁路进港线自惠大铁路终点大亚湾站接轨引出，过白寿湾，直达惠州港区码头，全长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7.389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公里。惠大铁路正式开通运营，为中海壳牌南海石化项目和惠州港，提供了可靠的长线运输保障以及便捷稳定的长线进出港通道，同时也可带动周边工商业和交通运输业的发展。我司库区已于</a:t>
            </a:r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2013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年初完成库区到惠大铁路化学品运输中转站的管线连接，实现了从我司库区装车通过铁路运输到国内任何一个城市的目标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安全生产证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4535" y="278765"/>
            <a:ext cx="1602105" cy="2004695"/>
          </a:xfrm>
          <a:prstGeom prst="rect">
            <a:avLst/>
          </a:prstGeom>
        </p:spPr>
      </p:pic>
      <p:pic>
        <p:nvPicPr>
          <p:cNvPr id="5" name="图片 4" descr="实验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535" y="2531110"/>
            <a:ext cx="1496695" cy="2004695"/>
          </a:xfrm>
          <a:prstGeom prst="rect">
            <a:avLst/>
          </a:prstGeom>
        </p:spPr>
      </p:pic>
      <p:pic>
        <p:nvPicPr>
          <p:cNvPr id="6" name="图片 5" descr="港口经营许可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05" y="2531110"/>
            <a:ext cx="2412365" cy="1908810"/>
          </a:xfrm>
          <a:prstGeom prst="rect">
            <a:avLst/>
          </a:prstGeom>
        </p:spPr>
      </p:pic>
      <p:pic>
        <p:nvPicPr>
          <p:cNvPr id="7" name="图片 6" descr="浩泰危化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105" y="278765"/>
            <a:ext cx="2358390" cy="1908175"/>
          </a:xfrm>
          <a:prstGeom prst="rect">
            <a:avLst/>
          </a:prstGeom>
        </p:spPr>
      </p:pic>
      <p:pic>
        <p:nvPicPr>
          <p:cNvPr id="8" name="图片 7" descr="中油万江营业执照"/>
          <p:cNvPicPr>
            <a:picLocks noChangeAspect="1"/>
          </p:cNvPicPr>
          <p:nvPr/>
        </p:nvPicPr>
        <p:blipFill>
          <a:blip r:embed="rId5"/>
          <a:srcRect t="11643" r="278" b="17571"/>
          <a:stretch>
            <a:fillRect/>
          </a:stretch>
        </p:blipFill>
        <p:spPr>
          <a:xfrm>
            <a:off x="1351915" y="151765"/>
            <a:ext cx="1927860" cy="22967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06365" y="4217035"/>
            <a:ext cx="73723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" b="1">
                <a:solidFill>
                  <a:srgbClr val="FF0000"/>
                </a:solidFill>
              </a:rPr>
              <a:t>库区实验室</a:t>
            </a:r>
            <a:endParaRPr lang="zh-CN" altLang="en-US" sz="8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015" y="278765"/>
            <a:ext cx="459740" cy="2020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企业资质证书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 descr="中油万江危化证 0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525" y="2757805"/>
            <a:ext cx="24257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0360" y="231775"/>
            <a:ext cx="3203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业务拓展</a:t>
            </a:r>
            <a:r>
              <a:rPr lang="en-US" altLang="zh-CN" b="1">
                <a:solidFill>
                  <a:srgbClr val="FF0000"/>
                </a:solidFill>
              </a:rPr>
              <a:t>——</a:t>
            </a:r>
            <a:r>
              <a:rPr lang="zh-CN" altLang="en-US" b="1">
                <a:solidFill>
                  <a:srgbClr val="FF0000"/>
                </a:solidFill>
              </a:rPr>
              <a:t>企业加油站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0360" y="714375"/>
            <a:ext cx="8195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       </a:t>
            </a:r>
            <a:r>
              <a:rPr lang="zh-CN" altLang="en-US" sz="1200"/>
              <a:t>随着国民经济水平的不断提高，各种车辆数量迅速增加，常规的加油站由于规划布局不合 理、加油站土地供应量偏少、安全环保隐患大、建设周期长、建设成本高等原因，难以满足广大人民群众及用车企业日益增长的加油需求，特别是在一些物流园区、停车场、大型工地、矿山、码头、农村及偏远郊区等地方。为了更好的服务客户，我公司可向长期合作用油企业提供企业内部合法用油撬站。</a:t>
            </a:r>
            <a:endParaRPr lang="en-US" altLang="zh-CN" sz="1200"/>
          </a:p>
        </p:txBody>
      </p:sp>
      <p:pic>
        <p:nvPicPr>
          <p:cNvPr id="2" name="图片 1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1670685"/>
            <a:ext cx="1917065" cy="127825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935" y="1608455"/>
            <a:ext cx="1884680" cy="1259205"/>
          </a:xfrm>
          <a:prstGeom prst="rect">
            <a:avLst/>
          </a:prstGeom>
        </p:spPr>
      </p:pic>
      <p:pic>
        <p:nvPicPr>
          <p:cNvPr id="8" name="图片 7" descr="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15" y="1608455"/>
            <a:ext cx="2062480" cy="1278255"/>
          </a:xfrm>
          <a:prstGeom prst="rect">
            <a:avLst/>
          </a:prstGeom>
        </p:spPr>
      </p:pic>
      <p:pic>
        <p:nvPicPr>
          <p:cNvPr id="9" name="图片 8" descr="5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55" y="2948940"/>
            <a:ext cx="7132955" cy="205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eij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7170" y="842645"/>
            <a:ext cx="9954260" cy="6286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72995" y="2797810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谢谢观看！</a:t>
            </a:r>
            <a:endParaRPr lang="zh-CN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5"/>
  <p:tag name="KSO_WM_UNIT_ID" val="diagram20165062_1*p_i*1_5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10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1_1"/>
  <p:tag name="KSO_WM_UNIT_ID" val="diagram20165062_1*p_h_h_i*1_1_1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1_1"/>
  <p:tag name="KSO_WM_UNIT_ID" val="diagram20165062_1*p_h_h_f*1_1_1_1"/>
  <p:tag name="KSO_WM_UNIT_LAYERLEVEL" val="1_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4"/>
  <p:tag name="KSO_WM_UNIT_ID" val="diagram20165062_1*p_i*1_4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13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2_2"/>
  <p:tag name="KSO_WM_UNIT_ID" val="diagram20165062_1*p_h_h_i*1_1_2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2_1"/>
  <p:tag name="KSO_WM_UNIT_ID" val="diagram20165062_1*p_h_h_i*1_1_2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2_1"/>
  <p:tag name="KSO_WM_UNIT_ID" val="diagram20165062_1*p_h_h_f*1_1_2_1"/>
  <p:tag name="KSO_WM_UNIT_LAYERLEVEL" val="1_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3"/>
  <p:tag name="KSO_WM_UNIT_ID" val="diagram20165062_1*p_i*1_3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17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3_2"/>
  <p:tag name="KSO_WM_UNIT_ID" val="diagram20165062_1*p_h_h_i*1_1_3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3_1"/>
  <p:tag name="KSO_WM_UNIT_ID" val="diagram20165062_1*p_h_h_i*1_1_3_1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f"/>
  <p:tag name="KSO_WM_UNIT_INDEX" val="1_1_3_1"/>
  <p:tag name="KSO_WM_UNIT_ID" val="diagram20165062_1*p_h_h_f*1_1_3_1"/>
  <p:tag name="KSO_WM_UNIT_LAYERLEVEL" val="1_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2"/>
  <p:tag name="KSO_WM_UNIT_ID" val="diagram20165062_1*p_i*1_2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3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1"/>
  <p:tag name="KSO_WM_UNIT_ID" val="diagram20165062_1*p_h_i*1_1_1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2"/>
  <p:tag name="KSO_WM_UNIT_ID" val="diagram20165062_1*p_h_i*1_1_2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3"/>
  <p:tag name="KSO_WM_UNIT_ID" val="diagram20165062_1*p_h_i*1_1_3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SHADOW_SCHEMECOLOR_INDEX" val="15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i"/>
  <p:tag name="KSO_WM_UNIT_INDEX" val="1_1_4"/>
  <p:tag name="KSO_WM_UNIT_ID" val="diagram20165062_1*p_h_i*1_1_4"/>
  <p:tag name="KSO_WM_UNIT_LAYERLEVEL" val="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f"/>
  <p:tag name="KSO_WM_UNIT_INDEX" val="1_1_1"/>
  <p:tag name="KSO_WM_UNIT_ID" val="diagram20165062_1*p_h_f*1_1_1"/>
  <p:tag name="KSO_WM_UNIT_LAYERLEVEL" val="1_1_1"/>
  <p:tag name="KSO_WM_UNIT_VALUE" val="12"/>
  <p:tag name="KSO_WM_UNIT_HIGHLIGHT" val="0"/>
  <p:tag name="KSO_WM_UNIT_COMPATIBLE" val="0"/>
  <p:tag name="KSO_WM_DIAGRAM_GROUP_CODE" val="p1-1"/>
  <p:tag name="KSO_WM_UNIT_PRESET_TEXT" val="添加标题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i"/>
  <p:tag name="KSO_WM_UNIT_INDEX" val="1_1"/>
  <p:tag name="KSO_WM_UNIT_ID" val="diagram20165062_1*p_i*1_1"/>
  <p:tag name="KSO_WM_UNIT_LAYERLEVEL" val="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8"/>
  <p:tag name="KSO_WM_UNIT_LINE_FILL_TYPE" val="2"/>
</p:tagLst>
</file>

<file path=ppt/tags/tag9.xml><?xml version="1.0" encoding="utf-8"?>
<p:tagLst xmlns:p="http://schemas.openxmlformats.org/presentationml/2006/main">
  <p:tag name="KSO_WM_TEMPLATE_CATEGORY" val="diagram"/>
  <p:tag name="KSO_WM_TEMPLATE_INDEX" val="20165062"/>
  <p:tag name="KSO_WM_TAG_VERSION" val="1.0"/>
  <p:tag name="KSO_WM_BEAUTIFY_FLAG" val="#wm#"/>
  <p:tag name="KSO_WM_UNIT_TYPE" val="p_h_h_i"/>
  <p:tag name="KSO_WM_UNIT_INDEX" val="1_1_1_2"/>
  <p:tag name="KSO_WM_UNIT_ID" val="diagram20165062_1*p_h_h_i*1_1_1_2"/>
  <p:tag name="KSO_WM_UNIT_LAYERLEVEL" val="1_1_1_1"/>
  <p:tag name="KSO_WM_DIAGRAM_GROUP_CODE" val="p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1954</Words>
  <Application>WPS 演示</Application>
  <PresentationFormat>On-screen Show (4:3)</PresentationFormat>
  <Paragraphs>57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Office Theme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 企业加油站</dc:title>
  <dc:creator/>
  <cp:lastModifiedBy>Administrator</cp:lastModifiedBy>
  <cp:revision>48</cp:revision>
  <dcterms:created xsi:type="dcterms:W3CDTF">2020-11-01T10:24:00Z</dcterms:created>
  <dcterms:modified xsi:type="dcterms:W3CDTF">2020-11-02T11:32:18Z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2019-05-02T00:00:00Z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2020-11-01T00:00:00Z</vt:filetime>
  </property>
  <property fmtid="{D5CDD505-2E9C-101B-9397-08002B2CF9AE}" pid="5" name="KSOProductBuildVer">
    <vt:lpwstr>2052-11.1.0.10072</vt:lpwstr>
  </property>
</Properties>
</file>